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9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DB8A7F15-6B44-42D3-B503-D18E77C52562}" type="datetimeFigureOut">
              <a:rPr lang="en-AU" smtClean="0"/>
              <a:t>23/04/2012</a:t>
            </a:fld>
            <a:endParaRPr lang="en-AU"/>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AU"/>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B589511-457C-4DF4-97A1-B32667B910D6}"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8A7F15-6B44-42D3-B503-D18E77C52562}" type="datetimeFigureOut">
              <a:rPr lang="en-AU" smtClean="0"/>
              <a:t>23/04/2012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589511-457C-4DF4-97A1-B32667B910D6}"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8A7F15-6B44-42D3-B503-D18E77C52562}" type="datetimeFigureOut">
              <a:rPr lang="en-AU" smtClean="0"/>
              <a:t>23/04/2012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B589511-457C-4DF4-97A1-B32667B910D6}"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DB8A7F15-6B44-42D3-B503-D18E77C52562}" type="datetimeFigureOut">
              <a:rPr lang="en-AU" smtClean="0"/>
              <a:t>23/04/2012</a:t>
            </a:fld>
            <a:endParaRPr lang="en-AU"/>
          </a:p>
        </p:txBody>
      </p:sp>
      <p:sp>
        <p:nvSpPr>
          <p:cNvPr id="5" name="Footer Placeholder 4"/>
          <p:cNvSpPr>
            <a:spLocks noGrp="1"/>
          </p:cNvSpPr>
          <p:nvPr>
            <p:ph type="ftr" sz="quarter" idx="11"/>
          </p:nvPr>
        </p:nvSpPr>
        <p:spPr>
          <a:xfrm>
            <a:off x="457200" y="6480969"/>
            <a:ext cx="4260056" cy="300831"/>
          </a:xfrm>
        </p:spPr>
        <p:txBody>
          <a:bodyPr/>
          <a:lstStyle/>
          <a:p>
            <a:endParaRPr lang="en-AU"/>
          </a:p>
        </p:txBody>
      </p:sp>
      <p:sp>
        <p:nvSpPr>
          <p:cNvPr id="6" name="Slide Number Placeholder 5"/>
          <p:cNvSpPr>
            <a:spLocks noGrp="1"/>
          </p:cNvSpPr>
          <p:nvPr>
            <p:ph type="sldNum" sz="quarter" idx="12"/>
          </p:nvPr>
        </p:nvSpPr>
        <p:spPr/>
        <p:txBody>
          <a:bodyPr/>
          <a:lstStyle/>
          <a:p>
            <a:fld id="{4B589511-457C-4DF4-97A1-B32667B910D6}"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DB8A7F15-6B44-42D3-B503-D18E77C52562}" type="datetimeFigureOut">
              <a:rPr lang="en-AU" smtClean="0"/>
              <a:t>23/04/2012</a:t>
            </a:fld>
            <a:endParaRPr lang="en-AU"/>
          </a:p>
        </p:txBody>
      </p:sp>
      <p:sp>
        <p:nvSpPr>
          <p:cNvPr id="5" name="Footer Placeholder 4"/>
          <p:cNvSpPr>
            <a:spLocks noGrp="1"/>
          </p:cNvSpPr>
          <p:nvPr>
            <p:ph type="ftr" sz="quarter" idx="11"/>
          </p:nvPr>
        </p:nvSpPr>
        <p:spPr>
          <a:xfrm>
            <a:off x="2619376" y="6480969"/>
            <a:ext cx="4260056" cy="300831"/>
          </a:xfrm>
        </p:spPr>
        <p:txBody>
          <a:bodyPr/>
          <a:lstStyle/>
          <a:p>
            <a:endParaRPr lang="en-AU"/>
          </a:p>
        </p:txBody>
      </p:sp>
      <p:sp>
        <p:nvSpPr>
          <p:cNvPr id="6" name="Slide Number Placeholder 5"/>
          <p:cNvSpPr>
            <a:spLocks noGrp="1"/>
          </p:cNvSpPr>
          <p:nvPr>
            <p:ph type="sldNum" sz="quarter" idx="12"/>
          </p:nvPr>
        </p:nvSpPr>
        <p:spPr>
          <a:xfrm>
            <a:off x="8451056" y="809624"/>
            <a:ext cx="502920" cy="300831"/>
          </a:xfrm>
        </p:spPr>
        <p:txBody>
          <a:bodyPr/>
          <a:lstStyle/>
          <a:p>
            <a:fld id="{4B589511-457C-4DF4-97A1-B32667B910D6}" type="slidenum">
              <a:rPr lang="en-AU" smtClean="0"/>
              <a:t>‹#›</a:t>
            </a:fld>
            <a:endParaRPr lang="en-AU"/>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DB8A7F15-6B44-42D3-B503-D18E77C52562}" type="datetimeFigureOut">
              <a:rPr lang="en-AU" smtClean="0"/>
              <a:t>23/04/2012</a:t>
            </a:fld>
            <a:endParaRPr lang="en-AU"/>
          </a:p>
        </p:txBody>
      </p:sp>
      <p:sp>
        <p:nvSpPr>
          <p:cNvPr id="6" name="Footer Placeholder 5"/>
          <p:cNvSpPr>
            <a:spLocks noGrp="1"/>
          </p:cNvSpPr>
          <p:nvPr>
            <p:ph type="ftr" sz="quarter" idx="11"/>
          </p:nvPr>
        </p:nvSpPr>
        <p:spPr>
          <a:xfrm>
            <a:off x="457200" y="6480969"/>
            <a:ext cx="4260056" cy="301752"/>
          </a:xfrm>
        </p:spPr>
        <p:txBody>
          <a:bodyPr/>
          <a:lstStyle/>
          <a:p>
            <a:endParaRPr lang="en-AU"/>
          </a:p>
        </p:txBody>
      </p:sp>
      <p:sp>
        <p:nvSpPr>
          <p:cNvPr id="7" name="Slide Number Placeholder 6"/>
          <p:cNvSpPr>
            <a:spLocks noGrp="1"/>
          </p:cNvSpPr>
          <p:nvPr>
            <p:ph type="sldNum" sz="quarter" idx="12"/>
          </p:nvPr>
        </p:nvSpPr>
        <p:spPr>
          <a:xfrm>
            <a:off x="7589520" y="6480969"/>
            <a:ext cx="502920" cy="301752"/>
          </a:xfrm>
        </p:spPr>
        <p:txBody>
          <a:bodyPr/>
          <a:lstStyle/>
          <a:p>
            <a:fld id="{4B589511-457C-4DF4-97A1-B32667B910D6}"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DB8A7F15-6B44-42D3-B503-D18E77C52562}" type="datetimeFigureOut">
              <a:rPr lang="en-AU" smtClean="0"/>
              <a:t>23/04/2012</a:t>
            </a:fld>
            <a:endParaRPr lang="en-AU"/>
          </a:p>
        </p:txBody>
      </p:sp>
      <p:sp>
        <p:nvSpPr>
          <p:cNvPr id="8" name="Footer Placeholder 7"/>
          <p:cNvSpPr>
            <a:spLocks noGrp="1"/>
          </p:cNvSpPr>
          <p:nvPr>
            <p:ph type="ftr" sz="quarter" idx="11"/>
          </p:nvPr>
        </p:nvSpPr>
        <p:spPr>
          <a:xfrm>
            <a:off x="457200" y="6480969"/>
            <a:ext cx="4261104" cy="301752"/>
          </a:xfrm>
        </p:spPr>
        <p:txBody>
          <a:bodyPr/>
          <a:lstStyle/>
          <a:p>
            <a:endParaRPr lang="en-AU"/>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B589511-457C-4DF4-97A1-B32667B910D6}"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B8A7F15-6B44-42D3-B503-D18E77C52562}" type="datetimeFigureOut">
              <a:rPr lang="en-AU" smtClean="0"/>
              <a:t>23/04/2012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B589511-457C-4DF4-97A1-B32667B910D6}"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DB8A7F15-6B44-42D3-B503-D18E77C52562}" type="datetimeFigureOut">
              <a:rPr lang="en-AU" smtClean="0"/>
              <a:t>23/04/2012</a:t>
            </a:fld>
            <a:endParaRPr lang="en-AU"/>
          </a:p>
        </p:txBody>
      </p:sp>
      <p:sp>
        <p:nvSpPr>
          <p:cNvPr id="3" name="Footer Placeholder 2"/>
          <p:cNvSpPr>
            <a:spLocks noGrp="1"/>
          </p:cNvSpPr>
          <p:nvPr>
            <p:ph type="ftr" sz="quarter" idx="11"/>
          </p:nvPr>
        </p:nvSpPr>
        <p:spPr>
          <a:xfrm>
            <a:off x="457200" y="6481890"/>
            <a:ext cx="4260056" cy="300831"/>
          </a:xfrm>
        </p:spPr>
        <p:txBody>
          <a:bodyPr/>
          <a:lstStyle/>
          <a:p>
            <a:endParaRPr lang="en-AU"/>
          </a:p>
        </p:txBody>
      </p:sp>
      <p:sp>
        <p:nvSpPr>
          <p:cNvPr id="4" name="Slide Number Placeholder 3"/>
          <p:cNvSpPr>
            <a:spLocks noGrp="1"/>
          </p:cNvSpPr>
          <p:nvPr>
            <p:ph type="sldNum" sz="quarter" idx="12"/>
          </p:nvPr>
        </p:nvSpPr>
        <p:spPr>
          <a:xfrm>
            <a:off x="7589520" y="6480969"/>
            <a:ext cx="502920" cy="301752"/>
          </a:xfrm>
        </p:spPr>
        <p:txBody>
          <a:bodyPr/>
          <a:lstStyle/>
          <a:p>
            <a:fld id="{4B589511-457C-4DF4-97A1-B32667B910D6}"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DB8A7F15-6B44-42D3-B503-D18E77C52562}" type="datetimeFigureOut">
              <a:rPr lang="en-AU" smtClean="0"/>
              <a:t>23/04/2012</a:t>
            </a:fld>
            <a:endParaRPr lang="en-AU"/>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B589511-457C-4DF4-97A1-B32667B910D6}"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DB8A7F15-6B44-42D3-B503-D18E77C52562}" type="datetimeFigureOut">
              <a:rPr lang="en-AU" smtClean="0"/>
              <a:t>23/04/2012</a:t>
            </a:fld>
            <a:endParaRPr lang="en-AU"/>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B589511-457C-4DF4-97A1-B32667B910D6}"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B8A7F15-6B44-42D3-B503-D18E77C52562}" type="datetimeFigureOut">
              <a:rPr lang="en-AU" smtClean="0"/>
              <a:t>23/04/2012</a:t>
            </a:fld>
            <a:endParaRPr lang="en-AU"/>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AU"/>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B589511-457C-4DF4-97A1-B32667B910D6}" type="slidenum">
              <a:rPr lang="en-AU" smtClean="0"/>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wordle.net/"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A" dirty="0" err="1" smtClean="0"/>
              <a:t>Enhancing</a:t>
            </a:r>
            <a:r>
              <a:rPr lang="fr-CA" dirty="0" smtClean="0"/>
              <a:t> </a:t>
            </a:r>
            <a:r>
              <a:rPr lang="fr-CA" dirty="0" err="1" smtClean="0"/>
              <a:t>Writing</a:t>
            </a:r>
            <a:r>
              <a:rPr lang="fr-CA" dirty="0" smtClean="0"/>
              <a:t> </a:t>
            </a:r>
            <a:r>
              <a:rPr lang="fr-CA" dirty="0" err="1" smtClean="0"/>
              <a:t>Skills</a:t>
            </a:r>
            <a:endParaRPr lang="en-AU" dirty="0"/>
          </a:p>
        </p:txBody>
      </p:sp>
      <p:sp>
        <p:nvSpPr>
          <p:cNvPr id="3" name="Subtitle 2"/>
          <p:cNvSpPr>
            <a:spLocks noGrp="1"/>
          </p:cNvSpPr>
          <p:nvPr>
            <p:ph type="subTitle" idx="1"/>
          </p:nvPr>
        </p:nvSpPr>
        <p:spPr/>
        <p:txBody>
          <a:bodyPr>
            <a:normAutofit lnSpcReduction="10000"/>
          </a:bodyPr>
          <a:lstStyle/>
          <a:p>
            <a:r>
              <a:rPr lang="fr-CA" dirty="0" err="1" smtClean="0"/>
              <a:t>Students’self-check</a:t>
            </a:r>
            <a:endParaRPr lang="fr-CA" dirty="0" smtClean="0"/>
          </a:p>
          <a:p>
            <a:endParaRPr lang="fr-CA" dirty="0" smtClean="0"/>
          </a:p>
          <a:p>
            <a:endParaRPr lang="fr-CA" dirty="0" smtClean="0"/>
          </a:p>
          <a:p>
            <a:r>
              <a:rPr lang="fr-CA" dirty="0" smtClean="0"/>
              <a:t>Ghislaine Barbe, AISNSW</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HSC </a:t>
            </a:r>
            <a:r>
              <a:rPr lang="fr-CA" dirty="0" err="1" smtClean="0"/>
              <a:t>sample</a:t>
            </a:r>
            <a:r>
              <a:rPr lang="fr-CA" dirty="0" smtClean="0"/>
              <a:t> </a:t>
            </a:r>
            <a:r>
              <a:rPr lang="fr-CA" dirty="0" err="1" smtClean="0"/>
              <a:t>student</a:t>
            </a:r>
            <a:r>
              <a:rPr lang="fr-CA" dirty="0" smtClean="0"/>
              <a:t> </a:t>
            </a:r>
            <a:r>
              <a:rPr lang="fr-CA" dirty="0" err="1" smtClean="0"/>
              <a:t>response</a:t>
            </a:r>
            <a:r>
              <a:rPr lang="fr-CA" dirty="0" smtClean="0"/>
              <a:t> (French, </a:t>
            </a:r>
            <a:r>
              <a:rPr lang="fr-CA" dirty="0" err="1" smtClean="0"/>
              <a:t>Beginners</a:t>
            </a:r>
            <a:r>
              <a:rPr lang="fr-CA" dirty="0" smtClean="0"/>
              <a:t>)</a:t>
            </a:r>
            <a:endParaRPr lang="en-AU" dirty="0"/>
          </a:p>
        </p:txBody>
      </p:sp>
      <p:sp>
        <p:nvSpPr>
          <p:cNvPr id="3" name="Vertical Text Placeholder 2"/>
          <p:cNvSpPr>
            <a:spLocks noGrp="1"/>
          </p:cNvSpPr>
          <p:nvPr>
            <p:ph type="body" orient="vert" idx="1"/>
          </p:nvPr>
        </p:nvSpPr>
        <p:spPr/>
        <p:txBody>
          <a:bodyPr vert="horz">
            <a:normAutofit fontScale="70000" lnSpcReduction="20000"/>
          </a:bodyPr>
          <a:lstStyle/>
          <a:p>
            <a:r>
              <a:rPr lang="fr-CA" dirty="0" smtClean="0"/>
              <a:t>Chère ma nouvelle français famille,</a:t>
            </a:r>
            <a:endParaRPr lang="en-AU" dirty="0" smtClean="0"/>
          </a:p>
          <a:p>
            <a:r>
              <a:rPr lang="fr-CA" dirty="0" smtClean="0"/>
              <a:t>Ça va? J’espère que vous avez bien. Et moi? Je suis très bien, merci! Je m’appelle X. Je suis aller passer un an avec vous donc je peux </a:t>
            </a:r>
            <a:r>
              <a:rPr lang="fr-CA" dirty="0" err="1" smtClean="0"/>
              <a:t>etudier</a:t>
            </a:r>
            <a:r>
              <a:rPr lang="fr-CA" dirty="0" smtClean="0"/>
              <a:t> en France. C’est formidable! J’ai dix-huit ans et j’aime faire du ski, j’adore faire le pétanque et je n’aime pas les pique-niques. J’ai les cheveux blondes et j’ai les yeux bleue. Je suis très petite, mince et sympa! Ma </a:t>
            </a:r>
            <a:r>
              <a:rPr lang="fr-CA" dirty="0" err="1" smtClean="0"/>
              <a:t>méré</a:t>
            </a:r>
            <a:r>
              <a:rPr lang="fr-CA" dirty="0" smtClean="0"/>
              <a:t> s’appelle M et mon </a:t>
            </a:r>
            <a:r>
              <a:rPr lang="fr-CA" dirty="0" err="1" smtClean="0"/>
              <a:t>péré</a:t>
            </a:r>
            <a:r>
              <a:rPr lang="fr-CA" dirty="0" smtClean="0"/>
              <a:t> s’appelle H. J’ai un sœur, C, et deux frères, P et G. Ma sœur a seize ans et mes frères a très vielle! Je viens de Newtown, de bord de la mer, Newtown à des belle plages! J’adore les plages! Aussi, j’ai un chien. Elle s’appelle ‘</a:t>
            </a:r>
            <a:r>
              <a:rPr lang="fr-CA" dirty="0" err="1" smtClean="0"/>
              <a:t>Tiny</a:t>
            </a:r>
            <a:r>
              <a:rPr lang="fr-CA" dirty="0" smtClean="0"/>
              <a:t>’ parce que elle est très petite. Je suis contente d’</a:t>
            </a:r>
            <a:r>
              <a:rPr lang="fr-CA" dirty="0" err="1" smtClean="0"/>
              <a:t>etre</a:t>
            </a:r>
            <a:r>
              <a:rPr lang="fr-CA" dirty="0" smtClean="0"/>
              <a:t> aller en France! J’</a:t>
            </a:r>
            <a:r>
              <a:rPr lang="fr-CA" dirty="0" err="1" smtClean="0"/>
              <a:t>espere</a:t>
            </a:r>
            <a:r>
              <a:rPr lang="fr-CA" dirty="0" smtClean="0"/>
              <a:t> vous </a:t>
            </a:r>
            <a:r>
              <a:rPr lang="fr-CA" dirty="0" err="1" smtClean="0"/>
              <a:t>etre</a:t>
            </a:r>
            <a:r>
              <a:rPr lang="fr-CA" dirty="0" smtClean="0"/>
              <a:t> aimer moi! J’arrive, en avion, sur le douze novembre. Dans deux semaines! Je n’attends pas voir vous! À bientôt!</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err="1" smtClean="0"/>
              <a:t>Students</a:t>
            </a:r>
            <a:r>
              <a:rPr lang="fr-CA" dirty="0" smtClean="0"/>
              <a:t> use </a:t>
            </a:r>
            <a:r>
              <a:rPr lang="fr-CA" dirty="0" err="1" smtClean="0"/>
              <a:t>a‘correction</a:t>
            </a:r>
            <a:r>
              <a:rPr lang="fr-CA" dirty="0" smtClean="0"/>
              <a:t>’ Web 2.0 site </a:t>
            </a:r>
            <a:r>
              <a:rPr lang="fr-CA" dirty="0" err="1" smtClean="0"/>
              <a:t>such</a:t>
            </a:r>
            <a:r>
              <a:rPr lang="fr-CA" dirty="0" smtClean="0"/>
              <a:t> as: </a:t>
            </a:r>
            <a:r>
              <a:rPr lang="fr-CA" dirty="0" smtClean="0">
                <a:solidFill>
                  <a:srgbClr val="FFFF00"/>
                </a:solidFill>
              </a:rPr>
              <a:t>bonpatron.com</a:t>
            </a:r>
            <a:endParaRPr lang="en-AU" dirty="0">
              <a:solidFill>
                <a:srgbClr val="FFFF00"/>
              </a:solidFill>
            </a:endParaRPr>
          </a:p>
        </p:txBody>
      </p:sp>
      <p:pic>
        <p:nvPicPr>
          <p:cNvPr id="1027" name="Picture 3"/>
          <p:cNvPicPr>
            <a:picLocks noChangeAspect="1" noChangeArrowheads="1"/>
          </p:cNvPicPr>
          <p:nvPr/>
        </p:nvPicPr>
        <p:blipFill>
          <a:blip r:embed="rId2" cstate="print"/>
          <a:srcRect/>
          <a:stretch>
            <a:fillRect/>
          </a:stretch>
        </p:blipFill>
        <p:spPr bwMode="auto">
          <a:xfrm>
            <a:off x="1043608" y="1571625"/>
            <a:ext cx="7467600" cy="5286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smtClean="0"/>
              <a:t>The web 2.0 </a:t>
            </a:r>
            <a:r>
              <a:rPr lang="fr-CA" dirty="0" err="1" smtClean="0"/>
              <a:t>tool</a:t>
            </a:r>
            <a:r>
              <a:rPr lang="fr-CA" dirty="0" smtClean="0"/>
              <a:t> identifies </a:t>
            </a:r>
            <a:r>
              <a:rPr lang="fr-CA" dirty="0" err="1" smtClean="0"/>
              <a:t>spelling</a:t>
            </a:r>
            <a:r>
              <a:rPr lang="fr-CA" dirty="0" smtClean="0"/>
              <a:t> and grammatical </a:t>
            </a:r>
            <a:r>
              <a:rPr lang="fr-CA" dirty="0" err="1" smtClean="0"/>
              <a:t>errors</a:t>
            </a:r>
            <a:endParaRPr lang="en-AU" dirty="0"/>
          </a:p>
        </p:txBody>
      </p:sp>
      <p:pic>
        <p:nvPicPr>
          <p:cNvPr id="2050" name="Picture 2"/>
          <p:cNvPicPr>
            <a:picLocks noChangeAspect="1" noChangeArrowheads="1"/>
          </p:cNvPicPr>
          <p:nvPr/>
        </p:nvPicPr>
        <p:blipFill>
          <a:blip r:embed="rId2" cstate="print"/>
          <a:srcRect/>
          <a:stretch>
            <a:fillRect/>
          </a:stretch>
        </p:blipFill>
        <p:spPr bwMode="auto">
          <a:xfrm>
            <a:off x="683568" y="1752600"/>
            <a:ext cx="7267575"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399032"/>
          </a:xfrm>
        </p:spPr>
        <p:txBody>
          <a:bodyPr>
            <a:normAutofit/>
          </a:bodyPr>
          <a:lstStyle/>
          <a:p>
            <a:r>
              <a:rPr lang="fr-CA" sz="2800" dirty="0" err="1" smtClean="0"/>
              <a:t>Advice</a:t>
            </a:r>
            <a:r>
              <a:rPr lang="fr-CA" sz="2800" dirty="0" smtClean="0"/>
              <a:t> </a:t>
            </a:r>
            <a:r>
              <a:rPr lang="fr-CA" sz="2800" dirty="0" err="1" smtClean="0"/>
              <a:t>provided</a:t>
            </a:r>
            <a:r>
              <a:rPr lang="fr-CA" sz="2800" dirty="0" smtClean="0"/>
              <a:t> – </a:t>
            </a:r>
            <a:r>
              <a:rPr lang="fr-CA" sz="2800" dirty="0" err="1" smtClean="0"/>
              <a:t>students</a:t>
            </a:r>
            <a:r>
              <a:rPr lang="fr-CA" sz="2800" dirty="0" smtClean="0"/>
              <a:t> correct </a:t>
            </a:r>
            <a:r>
              <a:rPr lang="fr-CA" sz="2800" dirty="0" err="1" smtClean="0"/>
              <a:t>their</a:t>
            </a:r>
            <a:r>
              <a:rPr lang="fr-CA" sz="2800" dirty="0" smtClean="0"/>
              <a:t> </a:t>
            </a:r>
            <a:r>
              <a:rPr lang="fr-CA" sz="2800" dirty="0" err="1" smtClean="0"/>
              <a:t>work</a:t>
            </a:r>
            <a:r>
              <a:rPr lang="fr-CA" sz="2800" dirty="0" smtClean="0"/>
              <a:t>.</a:t>
            </a:r>
            <a:endParaRPr lang="en-AU" sz="2800" dirty="0"/>
          </a:p>
        </p:txBody>
      </p:sp>
      <p:pic>
        <p:nvPicPr>
          <p:cNvPr id="3074" name="Picture 2"/>
          <p:cNvPicPr>
            <a:picLocks noChangeAspect="1" noChangeArrowheads="1"/>
          </p:cNvPicPr>
          <p:nvPr/>
        </p:nvPicPr>
        <p:blipFill>
          <a:blip r:embed="rId2" cstate="print"/>
          <a:srcRect/>
          <a:stretch>
            <a:fillRect/>
          </a:stretch>
        </p:blipFill>
        <p:spPr bwMode="auto">
          <a:xfrm>
            <a:off x="755576" y="1315318"/>
            <a:ext cx="7890271" cy="55426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399032"/>
          </a:xfrm>
        </p:spPr>
        <p:txBody>
          <a:bodyPr>
            <a:normAutofit fontScale="90000"/>
          </a:bodyPr>
          <a:lstStyle/>
          <a:p>
            <a:r>
              <a:rPr lang="fr-CA" sz="2700" dirty="0" smtClean="0"/>
              <a:t/>
            </a:r>
            <a:br>
              <a:rPr lang="fr-CA" sz="2700" dirty="0" smtClean="0"/>
            </a:br>
            <a:r>
              <a:rPr lang="fr-CA" sz="2700" dirty="0" err="1" smtClean="0"/>
              <a:t>Students</a:t>
            </a:r>
            <a:r>
              <a:rPr lang="fr-CA" sz="2700" dirty="0" smtClean="0"/>
              <a:t> insert </a:t>
            </a:r>
            <a:r>
              <a:rPr lang="fr-CA" sz="2700" i="1" dirty="0" err="1" smtClean="0"/>
              <a:t>corrected</a:t>
            </a:r>
            <a:r>
              <a:rPr lang="fr-CA" sz="2700" dirty="0" smtClean="0"/>
              <a:t> </a:t>
            </a:r>
            <a:r>
              <a:rPr lang="fr-CA" sz="2700" dirty="0" err="1" smtClean="0"/>
              <a:t>text</a:t>
            </a:r>
            <a:r>
              <a:rPr lang="fr-CA" sz="2700" dirty="0" smtClean="0"/>
              <a:t> in  </a:t>
            </a:r>
            <a:r>
              <a:rPr lang="fr-CA" sz="2700" dirty="0" err="1" smtClean="0"/>
              <a:t>Wordle</a:t>
            </a:r>
            <a:r>
              <a:rPr lang="fr-CA" sz="2700" dirty="0" smtClean="0"/>
              <a:t> (</a:t>
            </a:r>
            <a:r>
              <a:rPr lang="fr-CA" sz="2700" dirty="0" smtClean="0">
                <a:hlinkClick r:id="rId2"/>
              </a:rPr>
              <a:t>www.wordle.net</a:t>
            </a:r>
            <a:r>
              <a:rPr lang="fr-CA" sz="2700" dirty="0" smtClean="0"/>
              <a:t>)</a:t>
            </a:r>
            <a:r>
              <a:rPr lang="fr-CA" sz="2700" dirty="0" smtClean="0"/>
              <a:t>to </a:t>
            </a:r>
            <a:r>
              <a:rPr lang="fr-CA" sz="2700" dirty="0" err="1" smtClean="0"/>
              <a:t>identify</a:t>
            </a:r>
            <a:r>
              <a:rPr lang="fr-CA" sz="2700" dirty="0" smtClean="0"/>
              <a:t> </a:t>
            </a:r>
            <a:r>
              <a:rPr lang="fr-CA" sz="2700" dirty="0" err="1" smtClean="0"/>
              <a:t>most</a:t>
            </a:r>
            <a:r>
              <a:rPr lang="fr-CA" sz="2700" dirty="0" smtClean="0"/>
              <a:t> </a:t>
            </a:r>
            <a:r>
              <a:rPr lang="fr-CA" sz="2700" dirty="0" err="1" smtClean="0"/>
              <a:t>frequently</a:t>
            </a:r>
            <a:r>
              <a:rPr lang="fr-CA" sz="2700" dirty="0" smtClean="0"/>
              <a:t> </a:t>
            </a:r>
            <a:r>
              <a:rPr lang="fr-CA" sz="2700" dirty="0" err="1" smtClean="0"/>
              <a:t>used</a:t>
            </a:r>
            <a:r>
              <a:rPr lang="fr-CA" sz="2700" dirty="0" smtClean="0"/>
              <a:t> </a:t>
            </a:r>
            <a:r>
              <a:rPr lang="fr-CA" sz="2700" dirty="0" err="1" smtClean="0"/>
              <a:t>words</a:t>
            </a:r>
            <a:r>
              <a:rPr lang="fr-CA" sz="2700" dirty="0" smtClean="0"/>
              <a:t>.</a:t>
            </a:r>
            <a:r>
              <a:rPr lang="fr-CA" sz="2200" dirty="0" smtClean="0"/>
              <a:t>(Note: the </a:t>
            </a:r>
            <a:r>
              <a:rPr lang="fr-CA" sz="2200" dirty="0" err="1" smtClean="0"/>
              <a:t>text</a:t>
            </a:r>
            <a:r>
              <a:rPr lang="fr-CA" sz="2200" dirty="0" smtClean="0"/>
              <a:t> </a:t>
            </a:r>
            <a:r>
              <a:rPr lang="fr-CA" sz="2200" dirty="0" err="1" smtClean="0"/>
              <a:t>below</a:t>
            </a:r>
            <a:r>
              <a:rPr lang="fr-CA" sz="2200" dirty="0" smtClean="0"/>
              <a:t> has not been </a:t>
            </a:r>
            <a:r>
              <a:rPr lang="fr-CA" sz="2200" dirty="0" err="1" smtClean="0"/>
              <a:t>corrected</a:t>
            </a:r>
            <a:r>
              <a:rPr lang="fr-CA" sz="2200" dirty="0" smtClean="0"/>
              <a:t>)</a:t>
            </a:r>
            <a:r>
              <a:rPr lang="fr-CA" dirty="0" smtClean="0"/>
              <a:t/>
            </a:r>
            <a:br>
              <a:rPr lang="fr-CA" dirty="0" smtClean="0"/>
            </a:br>
            <a:endParaRPr lang="en-AU" dirty="0"/>
          </a:p>
        </p:txBody>
      </p:sp>
      <p:pic>
        <p:nvPicPr>
          <p:cNvPr id="4098" name="Picture 2"/>
          <p:cNvPicPr>
            <a:picLocks noChangeAspect="1" noChangeArrowheads="1"/>
          </p:cNvPicPr>
          <p:nvPr/>
        </p:nvPicPr>
        <p:blipFill>
          <a:blip r:embed="rId3" cstate="print"/>
          <a:srcRect/>
          <a:stretch>
            <a:fillRect/>
          </a:stretch>
        </p:blipFill>
        <p:spPr bwMode="auto">
          <a:xfrm>
            <a:off x="683568" y="2420888"/>
            <a:ext cx="7934325" cy="3400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sz="2800" dirty="0" smtClean="0"/>
              <a:t>Most </a:t>
            </a:r>
            <a:r>
              <a:rPr lang="fr-CA" sz="2800" dirty="0" err="1" smtClean="0"/>
              <a:t>frequent</a:t>
            </a:r>
            <a:r>
              <a:rPr lang="fr-CA" sz="2800" dirty="0" smtClean="0"/>
              <a:t> </a:t>
            </a:r>
            <a:r>
              <a:rPr lang="fr-CA" sz="2800" dirty="0" err="1" smtClean="0"/>
              <a:t>words</a:t>
            </a:r>
            <a:r>
              <a:rPr lang="fr-CA" sz="2800" dirty="0" smtClean="0"/>
              <a:t> </a:t>
            </a:r>
            <a:r>
              <a:rPr lang="fr-CA" sz="2800" dirty="0" err="1" smtClean="0"/>
              <a:t>appear</a:t>
            </a:r>
            <a:r>
              <a:rPr lang="fr-CA" sz="2800" dirty="0" smtClean="0"/>
              <a:t> in large size</a:t>
            </a:r>
            <a:endParaRPr lang="en-AU" sz="2800" dirty="0"/>
          </a:p>
        </p:txBody>
      </p:sp>
      <p:pic>
        <p:nvPicPr>
          <p:cNvPr id="5122" name="Picture 2"/>
          <p:cNvPicPr>
            <a:picLocks noChangeAspect="1" noChangeArrowheads="1"/>
          </p:cNvPicPr>
          <p:nvPr/>
        </p:nvPicPr>
        <p:blipFill>
          <a:blip r:embed="rId2" cstate="print"/>
          <a:srcRect/>
          <a:stretch>
            <a:fillRect/>
          </a:stretch>
        </p:blipFill>
        <p:spPr bwMode="auto">
          <a:xfrm>
            <a:off x="755576" y="1343025"/>
            <a:ext cx="7924800" cy="5514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sz="2400" dirty="0" smtClean="0">
                <a:solidFill>
                  <a:srgbClr val="FFFF00"/>
                </a:solidFill>
              </a:rPr>
              <a:t>Use Web 2.0 thesaurus in </a:t>
            </a:r>
            <a:r>
              <a:rPr lang="fr-CA" sz="2400" i="1" dirty="0" err="1" smtClean="0">
                <a:solidFill>
                  <a:srgbClr val="FFFF00"/>
                </a:solidFill>
              </a:rPr>
              <a:t>target</a:t>
            </a:r>
            <a:r>
              <a:rPr lang="fr-CA" sz="2400" i="1" dirty="0" smtClean="0">
                <a:solidFill>
                  <a:srgbClr val="FFFF00"/>
                </a:solidFill>
              </a:rPr>
              <a:t> </a:t>
            </a:r>
            <a:r>
              <a:rPr lang="fr-CA" sz="2400" i="1" dirty="0" err="1" smtClean="0">
                <a:solidFill>
                  <a:srgbClr val="FFFF00"/>
                </a:solidFill>
              </a:rPr>
              <a:t>language</a:t>
            </a:r>
            <a:r>
              <a:rPr lang="fr-CA" sz="2400" i="1" dirty="0" smtClean="0">
                <a:solidFill>
                  <a:srgbClr val="FFFF00"/>
                </a:solidFill>
              </a:rPr>
              <a:t> </a:t>
            </a:r>
            <a:r>
              <a:rPr lang="fr-CA" sz="2400" dirty="0" smtClean="0">
                <a:solidFill>
                  <a:srgbClr val="FFFF00"/>
                </a:solidFill>
              </a:rPr>
              <a:t>for </a:t>
            </a:r>
            <a:r>
              <a:rPr lang="fr-CA" sz="2400" dirty="0" err="1" smtClean="0">
                <a:solidFill>
                  <a:srgbClr val="FFFF00"/>
                </a:solidFill>
              </a:rPr>
              <a:t>synonyms</a:t>
            </a:r>
            <a:r>
              <a:rPr lang="fr-CA" sz="2400" dirty="0" smtClean="0">
                <a:solidFill>
                  <a:srgbClr val="FFFF00"/>
                </a:solidFill>
              </a:rPr>
              <a:t> to over-</a:t>
            </a:r>
            <a:r>
              <a:rPr lang="fr-CA" sz="2400" dirty="0" err="1" smtClean="0">
                <a:solidFill>
                  <a:srgbClr val="FFFF00"/>
                </a:solidFill>
              </a:rPr>
              <a:t>used</a:t>
            </a:r>
            <a:r>
              <a:rPr lang="fr-CA" sz="2400" dirty="0" smtClean="0">
                <a:solidFill>
                  <a:srgbClr val="FFFF00"/>
                </a:solidFill>
              </a:rPr>
              <a:t> </a:t>
            </a:r>
            <a:r>
              <a:rPr lang="fr-CA" sz="2400" dirty="0" err="1" smtClean="0">
                <a:solidFill>
                  <a:srgbClr val="FFFF00"/>
                </a:solidFill>
              </a:rPr>
              <a:t>words</a:t>
            </a:r>
            <a:r>
              <a:rPr lang="fr-CA" sz="2400" dirty="0" smtClean="0">
                <a:solidFill>
                  <a:srgbClr val="FFFF00"/>
                </a:solidFill>
              </a:rPr>
              <a:t>… </a:t>
            </a:r>
            <a:endParaRPr lang="en-AU" sz="2400" dirty="0">
              <a:solidFill>
                <a:srgbClr val="FFFF00"/>
              </a:solidFill>
            </a:endParaRPr>
          </a:p>
        </p:txBody>
      </p:sp>
      <p:pic>
        <p:nvPicPr>
          <p:cNvPr id="6147" name="Picture 3"/>
          <p:cNvPicPr>
            <a:picLocks noChangeAspect="1" noChangeArrowheads="1"/>
          </p:cNvPicPr>
          <p:nvPr/>
        </p:nvPicPr>
        <p:blipFill>
          <a:blip r:embed="rId2" cstate="print"/>
          <a:srcRect/>
          <a:stretch>
            <a:fillRect/>
          </a:stretch>
        </p:blipFill>
        <p:spPr bwMode="auto">
          <a:xfrm>
            <a:off x="683568" y="2047875"/>
            <a:ext cx="7820025" cy="481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sz="2800" dirty="0" smtClean="0">
                <a:solidFill>
                  <a:srgbClr val="FFFF00"/>
                </a:solidFill>
              </a:rPr>
              <a:t>This </a:t>
            </a:r>
            <a:r>
              <a:rPr lang="fr-CA" sz="2800" dirty="0" err="1" smtClean="0">
                <a:solidFill>
                  <a:srgbClr val="FFFF00"/>
                </a:solidFill>
              </a:rPr>
              <a:t>process</a:t>
            </a:r>
            <a:r>
              <a:rPr lang="fr-CA" sz="2800" dirty="0" smtClean="0">
                <a:solidFill>
                  <a:srgbClr val="FFFF00"/>
                </a:solidFill>
              </a:rPr>
              <a:t> </a:t>
            </a:r>
            <a:r>
              <a:rPr lang="fr-CA" sz="2800" dirty="0" err="1" smtClean="0">
                <a:solidFill>
                  <a:srgbClr val="FFFF00"/>
                </a:solidFill>
              </a:rPr>
              <a:t>helps</a:t>
            </a:r>
            <a:r>
              <a:rPr lang="fr-CA" sz="2800" dirty="0" smtClean="0">
                <a:solidFill>
                  <a:srgbClr val="FFFF00"/>
                </a:solidFill>
              </a:rPr>
              <a:t> </a:t>
            </a:r>
            <a:r>
              <a:rPr lang="fr-CA" sz="2800" dirty="0" err="1" smtClean="0">
                <a:solidFill>
                  <a:srgbClr val="FFFF00"/>
                </a:solidFill>
              </a:rPr>
              <a:t>student</a:t>
            </a:r>
            <a:r>
              <a:rPr lang="fr-CA" sz="2800" dirty="0" smtClean="0">
                <a:solidFill>
                  <a:srgbClr val="FFFF00"/>
                </a:solidFill>
              </a:rPr>
              <a:t> check grammatical and </a:t>
            </a:r>
            <a:r>
              <a:rPr lang="fr-CA" sz="2800" dirty="0" err="1" smtClean="0">
                <a:solidFill>
                  <a:srgbClr val="FFFF00"/>
                </a:solidFill>
              </a:rPr>
              <a:t>spelling</a:t>
            </a:r>
            <a:r>
              <a:rPr lang="fr-CA" sz="2800" dirty="0" smtClean="0">
                <a:solidFill>
                  <a:srgbClr val="FFFF00"/>
                </a:solidFill>
              </a:rPr>
              <a:t> </a:t>
            </a:r>
            <a:r>
              <a:rPr lang="fr-CA" sz="2800" dirty="0" err="1" smtClean="0">
                <a:solidFill>
                  <a:srgbClr val="FFFF00"/>
                </a:solidFill>
              </a:rPr>
              <a:t>errors</a:t>
            </a:r>
            <a:r>
              <a:rPr lang="fr-CA" sz="2800" dirty="0" smtClean="0">
                <a:solidFill>
                  <a:srgbClr val="FFFF00"/>
                </a:solidFill>
              </a:rPr>
              <a:t> </a:t>
            </a:r>
            <a:r>
              <a:rPr lang="fr-CA" sz="2800" dirty="0" smtClean="0">
                <a:solidFill>
                  <a:srgbClr val="FFFF00"/>
                </a:solidFill>
              </a:rPr>
              <a:t>and the </a:t>
            </a:r>
            <a:r>
              <a:rPr lang="fr-CA" sz="2800" dirty="0" err="1" smtClean="0">
                <a:solidFill>
                  <a:srgbClr val="FFFF00"/>
                </a:solidFill>
              </a:rPr>
              <a:t>frequent</a:t>
            </a:r>
            <a:r>
              <a:rPr lang="fr-CA" sz="2800" dirty="0" smtClean="0">
                <a:solidFill>
                  <a:srgbClr val="FFFF00"/>
                </a:solidFill>
              </a:rPr>
              <a:t> </a:t>
            </a:r>
            <a:r>
              <a:rPr lang="fr-CA" sz="2800" dirty="0" err="1" smtClean="0">
                <a:solidFill>
                  <a:srgbClr val="FFFF00"/>
                </a:solidFill>
              </a:rPr>
              <a:t>repetition</a:t>
            </a:r>
            <a:r>
              <a:rPr lang="fr-CA" sz="2800" dirty="0" smtClean="0">
                <a:solidFill>
                  <a:srgbClr val="FFFF00"/>
                </a:solidFill>
              </a:rPr>
              <a:t> of </a:t>
            </a:r>
            <a:r>
              <a:rPr lang="fr-CA" sz="2800" dirty="0" err="1" smtClean="0">
                <a:solidFill>
                  <a:srgbClr val="FFFF00"/>
                </a:solidFill>
              </a:rPr>
              <a:t>words</a:t>
            </a:r>
            <a:r>
              <a:rPr lang="fr-CA" sz="2800" dirty="0" smtClean="0">
                <a:solidFill>
                  <a:srgbClr val="FFFF00"/>
                </a:solidFill>
              </a:rPr>
              <a:t>. </a:t>
            </a:r>
            <a:r>
              <a:rPr lang="fr-CA" sz="2000" dirty="0" smtClean="0">
                <a:solidFill>
                  <a:srgbClr val="FFFF00"/>
                </a:solidFill>
              </a:rPr>
              <a:t>Note: It </a:t>
            </a:r>
            <a:r>
              <a:rPr lang="fr-CA" sz="2000" dirty="0" err="1" smtClean="0">
                <a:solidFill>
                  <a:srgbClr val="FFFF00"/>
                </a:solidFill>
              </a:rPr>
              <a:t>does</a:t>
            </a:r>
            <a:r>
              <a:rPr lang="fr-CA" sz="2000" dirty="0" smtClean="0">
                <a:solidFill>
                  <a:srgbClr val="FFFF00"/>
                </a:solidFill>
              </a:rPr>
              <a:t> not </a:t>
            </a:r>
            <a:r>
              <a:rPr lang="fr-CA" sz="2000" dirty="0" err="1" smtClean="0">
                <a:solidFill>
                  <a:srgbClr val="FFFF00"/>
                </a:solidFill>
              </a:rPr>
              <a:t>necessarily</a:t>
            </a:r>
            <a:r>
              <a:rPr lang="fr-CA" sz="2000" dirty="0" smtClean="0">
                <a:solidFill>
                  <a:srgbClr val="FFFF00"/>
                </a:solidFill>
              </a:rPr>
              <a:t> </a:t>
            </a:r>
            <a:r>
              <a:rPr lang="fr-CA" sz="2000" dirty="0" err="1" smtClean="0">
                <a:solidFill>
                  <a:srgbClr val="FFFF00"/>
                </a:solidFill>
              </a:rPr>
              <a:t>enhance</a:t>
            </a:r>
            <a:r>
              <a:rPr lang="fr-CA" sz="2000" dirty="0" smtClean="0">
                <a:solidFill>
                  <a:srgbClr val="FFFF00"/>
                </a:solidFill>
              </a:rPr>
              <a:t> content and style </a:t>
            </a:r>
            <a:endParaRPr lang="en-AU" sz="2000" dirty="0">
              <a:solidFill>
                <a:srgbClr val="FFFF00"/>
              </a:solidFill>
            </a:endParaRPr>
          </a:p>
        </p:txBody>
      </p:sp>
      <p:sp>
        <p:nvSpPr>
          <p:cNvPr id="3" name="Rectangle 2"/>
          <p:cNvSpPr/>
          <p:nvPr/>
        </p:nvSpPr>
        <p:spPr>
          <a:xfrm>
            <a:off x="971600" y="2348880"/>
            <a:ext cx="6534472" cy="3970318"/>
          </a:xfrm>
          <a:prstGeom prst="rect">
            <a:avLst/>
          </a:prstGeom>
        </p:spPr>
        <p:txBody>
          <a:bodyPr wrap="square">
            <a:spAutoFit/>
          </a:bodyPr>
          <a:lstStyle/>
          <a:p>
            <a:r>
              <a:rPr lang="fr-CA" dirty="0"/>
              <a:t>Ma chère nouvelle famille française</a:t>
            </a:r>
            <a:endParaRPr lang="en-AU" dirty="0"/>
          </a:p>
          <a:p>
            <a:r>
              <a:rPr lang="fr-CA" dirty="0"/>
              <a:t>Ça va? J’espère que vous allez bien. Et moi? Je vais très bien, merci! Je me prénomme X. Je vais passer un an avec vous pour étudier en France. C’est formidable! J’ai dix-huit ans et mes sports préférés sont le ski et la pétanque. Je n’aime pas les pique-niques. Je suis blonde aux yeux bleus, petite, mince et sympa! Mes parents s’appellent M et H. J’ai une sœur de seize ans et deux frères plus âgés. Je viens de Newtown, au bord de la mer. J’adore les plages! On a nommé notre chienne ‘</a:t>
            </a:r>
            <a:r>
              <a:rPr lang="fr-CA" dirty="0" err="1"/>
              <a:t>Tiny</a:t>
            </a:r>
            <a:r>
              <a:rPr lang="fr-CA" dirty="0"/>
              <a:t>’ parce qu’elle est très petite. Que je suis contente d’aller en France! J’espère que je vais vous plaire! J’arrive par avion le douze novembre, dans deux semaines! Je suis pressée de vous voir! À bientôt!</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63</TotalTime>
  <Words>450</Words>
  <Application>Microsoft Office PowerPoint</Application>
  <PresentationFormat>On-screen Show (4:3)</PresentationFormat>
  <Paragraphs>17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Verve</vt:lpstr>
      <vt:lpstr>Enhancing Writing Skills</vt:lpstr>
      <vt:lpstr>HSC sample student response (French, Beginners)</vt:lpstr>
      <vt:lpstr>Students use a‘correction’ Web 2.0 site such as: bonpatron.com</vt:lpstr>
      <vt:lpstr>The web 2.0 tool identifies spelling and grammatical errors</vt:lpstr>
      <vt:lpstr>Advice provided – students correct their work.</vt:lpstr>
      <vt:lpstr> Students insert corrected text in  Wordle (www.wordle.net)to identify most frequently used words.(Note: the text below has not been corrected) </vt:lpstr>
      <vt:lpstr>Most frequent words appear in large size</vt:lpstr>
      <vt:lpstr>Use Web 2.0 thesaurus in target language for synonyms to over-used words… </vt:lpstr>
      <vt:lpstr>This process helps student check grammatical and spelling errors and the frequent repetition of words. Note: It does not necessarily enhance content and style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Enhancing Writing Skills</dc:title>
  <dc:creator>Ghislaine Barbe</dc:creator>
  <cp:lastModifiedBy>Ghislaine Barbe</cp:lastModifiedBy>
  <cp:revision>9</cp:revision>
  <dcterms:created xsi:type="dcterms:W3CDTF">2012-04-23T00:27:00Z</dcterms:created>
  <dcterms:modified xsi:type="dcterms:W3CDTF">2012-04-23T01:30:42Z</dcterms:modified>
</cp:coreProperties>
</file>